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67" r:id="rId7"/>
    <p:sldId id="269" r:id="rId8"/>
    <p:sldId id="270" r:id="rId9"/>
    <p:sldId id="262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FF"/>
    <a:srgbClr val="FFCC00"/>
    <a:srgbClr val="D3AC1B"/>
    <a:srgbClr val="9E7800"/>
    <a:srgbClr val="EFC93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950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-403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3D4E7-37CC-47AB-A0DF-7CFE3583E6EC}" type="datetimeFigureOut">
              <a:rPr lang="de-DE" smtClean="0"/>
              <a:pPr/>
              <a:t>01.08.2016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7F6D-C617-4210-87CF-D07E4F96894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4348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BD53A-A0CA-49BB-9CB7-0E5F2E80A92F}" type="datetimeFigureOut">
              <a:rPr lang="de-DE" smtClean="0"/>
              <a:pPr/>
              <a:t>01.08.2016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EB3A2-3DF3-4210-9CE7-2706E2B5BF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067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57200" y="2865414"/>
            <a:ext cx="3406766" cy="4001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 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3463656"/>
            <a:ext cx="4146776" cy="3185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l">
              <a:buNone/>
              <a:defRPr sz="207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 mit zusätzlichen Angaben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788469"/>
            <a:ext cx="1290866" cy="2000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buNone/>
              <a:defRPr sz="1300" b="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Datum, Verfasser</a:t>
            </a:r>
            <a:endParaRPr lang="de-DE" dirty="0"/>
          </a:p>
        </p:txBody>
      </p:sp>
      <p:pic>
        <p:nvPicPr>
          <p:cNvPr id="9" name="Picture 3" descr="O:\KleinNina\STAATSANZEIGER\NEUE_BILDER\ppt\STA_ppt_Bereich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" y="379095"/>
            <a:ext cx="1501139" cy="94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5737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 - Text ode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 hasCustomPrompt="1"/>
          </p:nvPr>
        </p:nvSpPr>
        <p:spPr>
          <a:xfrm>
            <a:off x="457200" y="1375200"/>
            <a:ext cx="8391600" cy="5119200"/>
          </a:xfrm>
        </p:spPr>
        <p:txBody>
          <a:bodyPr/>
          <a:lstStyle>
            <a:lvl1pPr>
              <a:defRPr baseline="0"/>
            </a:lvl1pPr>
            <a:lvl3pPr>
              <a:buClr>
                <a:srgbClr val="FFCC00"/>
              </a:buClr>
              <a:defRPr/>
            </a:lvl3pPr>
          </a:lstStyle>
          <a:p>
            <a:pPr lvl="0"/>
            <a:r>
              <a:rPr lang="de-DE" dirty="0" smtClean="0"/>
              <a:t>Text oder Objekt einfügen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180056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-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2" hasCustomPrompt="1"/>
          </p:nvPr>
        </p:nvSpPr>
        <p:spPr>
          <a:xfrm>
            <a:off x="6130800" y="1375200"/>
            <a:ext cx="2728800" cy="5115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Objekt oder Text einfügen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75200"/>
            <a:ext cx="5565600" cy="51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296902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 - Zweimal Text und ein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75200"/>
            <a:ext cx="5565600" cy="51192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134100" y="4043363"/>
            <a:ext cx="2726531" cy="24526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Zusätzlich 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 hasCustomPrompt="1"/>
          </p:nvPr>
        </p:nvSpPr>
        <p:spPr>
          <a:xfrm>
            <a:off x="6134250" y="1375200"/>
            <a:ext cx="2722730" cy="2559600"/>
          </a:xfrm>
        </p:spPr>
        <p:txBody>
          <a:bodyPr/>
          <a:lstStyle>
            <a:lvl1pPr>
              <a:defRPr/>
            </a:lvl1pPr>
            <a:lvl4pPr>
              <a:buClr>
                <a:srgbClr val="FFCC00"/>
              </a:buClr>
              <a:defRPr/>
            </a:lvl4pPr>
          </a:lstStyle>
          <a:p>
            <a:pPr lvl="0"/>
            <a:r>
              <a:rPr lang="de-DE" dirty="0" smtClean="0"/>
              <a:t>Objekt oder Text einfügen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44200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- Objek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30800" y="2070000"/>
            <a:ext cx="2728800" cy="4424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 smtClean="0"/>
            </a:lvl1pPr>
          </a:lstStyle>
          <a:p>
            <a:pPr lvl="0"/>
            <a:r>
              <a:rPr lang="de-DE" dirty="0" smtClean="0"/>
              <a:t>Text eingeben</a:t>
            </a:r>
          </a:p>
        </p:txBody>
      </p:sp>
      <p:sp>
        <p:nvSpPr>
          <p:cNvPr id="3" name="Inhaltsplatzhalter 8"/>
          <p:cNvSpPr>
            <a:spLocks noGrp="1"/>
          </p:cNvSpPr>
          <p:nvPr>
            <p:ph sz="quarter" idx="11" hasCustomPrompt="1"/>
          </p:nvPr>
        </p:nvSpPr>
        <p:spPr>
          <a:xfrm>
            <a:off x="457200" y="2070000"/>
            <a:ext cx="5565600" cy="4424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 smtClean="0"/>
            </a:lvl1pPr>
          </a:lstStyle>
          <a:p>
            <a:pPr lvl="0"/>
            <a:r>
              <a:rPr lang="de-DE" dirty="0" smtClean="0"/>
              <a:t>Objekt oder Text einfügen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" y="1375200"/>
            <a:ext cx="8402955" cy="590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 smtClean="0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</p:spTree>
    <p:extLst>
      <p:ext uri="{BB962C8B-B14F-4D97-AF65-F5344CB8AC3E}">
        <p14:creationId xmlns="" xmlns:p14="http://schemas.microsoft.com/office/powerpoint/2010/main" val="419162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 -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8"/>
          <p:cNvSpPr>
            <a:spLocks noGrp="1"/>
          </p:cNvSpPr>
          <p:nvPr>
            <p:ph sz="quarter" idx="11" hasCustomPrompt="1"/>
          </p:nvPr>
        </p:nvSpPr>
        <p:spPr>
          <a:xfrm>
            <a:off x="457200" y="2070000"/>
            <a:ext cx="8402400" cy="4424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  <a:lvl6pPr>
              <a:defRPr lang="de-DE" dirty="0" smtClean="0"/>
            </a:lvl6pPr>
          </a:lstStyle>
          <a:p>
            <a:pPr lvl="0"/>
            <a:r>
              <a:rPr lang="de-DE" dirty="0" smtClean="0"/>
              <a:t>Objekt oder Text einfügen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" y="1375200"/>
            <a:ext cx="8402955" cy="590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6pPr>
              <a:defRPr lang="de-DE" dirty="0" smtClean="0"/>
            </a:lvl6pPr>
          </a:lstStyle>
          <a:p>
            <a:pPr lvl="0"/>
            <a:r>
              <a:rPr lang="de-DE" dirty="0" smtClean="0"/>
              <a:t>Headline</a:t>
            </a:r>
          </a:p>
        </p:txBody>
      </p:sp>
    </p:spTree>
    <p:extLst>
      <p:ext uri="{BB962C8B-B14F-4D97-AF65-F5344CB8AC3E}">
        <p14:creationId xmlns="" xmlns:p14="http://schemas.microsoft.com/office/powerpoint/2010/main" val="46310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57200" y="2865414"/>
            <a:ext cx="4061240" cy="4001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2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Verabschiedung einfügen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3463656"/>
            <a:ext cx="3215432" cy="3185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l">
              <a:buNone/>
              <a:defRPr sz="207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Zusatz zur Verabschiedung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788469"/>
            <a:ext cx="1290866" cy="2000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buNone/>
              <a:defRPr sz="1300" b="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Datum, Verfasser</a:t>
            </a:r>
            <a:endParaRPr lang="de-DE" dirty="0"/>
          </a:p>
        </p:txBody>
      </p:sp>
      <p:pic>
        <p:nvPicPr>
          <p:cNvPr id="3075" name="Picture 3" descr="O:\KleinNina\STAATSANZEIGER\NEUE_BILDER\ppt\STA_ppt_Bereich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" y="379095"/>
            <a:ext cx="1501139" cy="94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0481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:\KleinNina\STAATSANZEIGER\NEUE_BILDER\ppt\STA_ppt_ohne_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5118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64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lang="de-DE" sz="22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200000"/>
        </a:lnSpc>
        <a:spcBef>
          <a:spcPct val="20000"/>
        </a:spcBef>
        <a:buFont typeface="Arial" pitchFamily="34" charset="0"/>
        <a:buNone/>
        <a:defRPr lang="de-DE" sz="1700" b="1" i="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36538" indent="-236538" algn="l" defTabSz="914400" rtl="0" eaLnBrk="1" latinLnBrk="0" hangingPunct="1">
        <a:lnSpc>
          <a:spcPct val="150000"/>
        </a:lnSpc>
        <a:spcBef>
          <a:spcPct val="20000"/>
        </a:spcBef>
        <a:buClr>
          <a:srgbClr val="FFCC00"/>
        </a:buClr>
        <a:buFont typeface="Wingdings" pitchFamily="2" charset="2"/>
        <a:buChar char="§"/>
        <a:defRPr lang="de-DE" sz="1500" kern="1200" baseline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411163" indent="-173038" algn="l" defTabSz="914400" rtl="0" eaLnBrk="1" latinLnBrk="0" hangingPunct="1">
        <a:lnSpc>
          <a:spcPct val="150000"/>
        </a:lnSpc>
        <a:spcBef>
          <a:spcPct val="20000"/>
        </a:spcBef>
        <a:buClr>
          <a:srgbClr val="FFCC00"/>
        </a:buClr>
        <a:buFont typeface="Wingdings" pitchFamily="2" charset="2"/>
        <a:buChar char="§"/>
        <a:defRPr lang="de-DE" sz="1300" u="none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15925" indent="-1620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-"/>
        <a:defRPr lang="de-DE" sz="1100" u="none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415925" indent="-1620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-"/>
        <a:defRPr sz="1100" u="none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415925" indent="-1620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-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415925" indent="-1620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-"/>
        <a:defRPr sz="11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415925" indent="-1620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-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57200" y="2865414"/>
            <a:ext cx="6523004" cy="400110"/>
          </a:xfrm>
        </p:spPr>
        <p:txBody>
          <a:bodyPr/>
          <a:lstStyle/>
          <a:p>
            <a:r>
              <a:rPr lang="de-DE" dirty="0" smtClean="0"/>
              <a:t>Wettbewerb Bürgerbeteiligung 2016/2017</a:t>
            </a:r>
            <a:endParaRPr lang="de-DE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Kultur des Miteinanders – Gelebte Gemeinschaft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Besprechung mit allen Projektbeteiligten und </a:t>
            </a:r>
            <a:r>
              <a:rPr lang="de-DE" dirty="0" smtClean="0"/>
              <a:t>Zwischenbericht am 25.07.2016, aktualisiert am 01.08.2016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40203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:\KleinNina\STAATSANZEIGER\Bilder\STA_Zeitung_halb.jpg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0925" y="1900496"/>
            <a:ext cx="2728913" cy="1911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Wettbewerb Bürgerbeteiligung 2016/2017</a:t>
            </a:r>
          </a:p>
          <a:p>
            <a:pPr lvl="1"/>
            <a:r>
              <a:rPr lang="de-DE" dirty="0" smtClean="0"/>
              <a:t>Auslobung</a:t>
            </a:r>
          </a:p>
          <a:p>
            <a:pPr lvl="2"/>
            <a:r>
              <a:rPr lang="de-DE" dirty="0" smtClean="0"/>
              <a:t>05.02.2016</a:t>
            </a:r>
          </a:p>
          <a:p>
            <a:pPr lvl="1"/>
            <a:r>
              <a:rPr lang="de-DE" dirty="0" smtClean="0"/>
              <a:t>Anmeldeschluss</a:t>
            </a:r>
          </a:p>
          <a:p>
            <a:pPr lvl="2"/>
            <a:r>
              <a:rPr lang="de-DE" dirty="0" smtClean="0"/>
              <a:t>31.07.2016 (um einen Monat verlängert)</a:t>
            </a:r>
          </a:p>
          <a:p>
            <a:pPr lvl="1"/>
            <a:r>
              <a:rPr lang="de-DE" dirty="0" smtClean="0"/>
              <a:t>Veröffentlichung der Verfahren</a:t>
            </a:r>
          </a:p>
          <a:p>
            <a:pPr lvl="2"/>
            <a:r>
              <a:rPr lang="de-DE" dirty="0" smtClean="0"/>
              <a:t>Seit 08.07.2016</a:t>
            </a:r>
          </a:p>
          <a:p>
            <a:pPr lvl="2"/>
            <a:r>
              <a:rPr lang="de-DE" dirty="0"/>
              <a:t>Bis 12.05.2017 </a:t>
            </a:r>
            <a:br>
              <a:rPr lang="de-DE" dirty="0"/>
            </a:br>
            <a:r>
              <a:rPr lang="de-DE" dirty="0"/>
              <a:t>(auf der Basis von 85 Projekten bei 2 Reportagen pro Woche; Verkürzung bei zeitweilig 4 Reportagen pro Woche denkbar)</a:t>
            </a:r>
          </a:p>
          <a:p>
            <a:pPr lvl="2">
              <a:buNone/>
            </a:pPr>
            <a:r>
              <a:rPr lang="de-DE" sz="1700" b="1" dirty="0" smtClean="0"/>
              <a:t>Online-Abstimmung</a:t>
            </a:r>
          </a:p>
          <a:p>
            <a:pPr lvl="2"/>
            <a:r>
              <a:rPr lang="de-DE" dirty="0" smtClean="0"/>
              <a:t>Mai/Juni 2017</a:t>
            </a:r>
            <a:endParaRPr lang="de-DE" dirty="0"/>
          </a:p>
          <a:p>
            <a:pPr lvl="2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5261568" y="3293551"/>
            <a:ext cx="1583041" cy="1440000"/>
          </a:xfrm>
          <a:prstGeom prst="roundRect">
            <a:avLst>
              <a:gd name="adj" fmla="val 1855"/>
            </a:avLst>
          </a:prstGeom>
          <a:solidFill>
            <a:srgbClr val="FFCC00"/>
          </a:solidFill>
          <a:ln w="0">
            <a:noFill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ALLE Verfahren werden im Staatsanzeiger veröffentlicht</a:t>
            </a:r>
          </a:p>
        </p:txBody>
      </p:sp>
    </p:spTree>
    <p:extLst>
      <p:ext uri="{BB962C8B-B14F-4D97-AF65-F5344CB8AC3E}">
        <p14:creationId xmlns="" xmlns:p14="http://schemas.microsoft.com/office/powerpoint/2010/main" val="28317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Wettbewerb Bürgerbeteiligung 2016/2017</a:t>
            </a:r>
          </a:p>
          <a:p>
            <a:pPr lvl="1"/>
            <a:r>
              <a:rPr lang="de-DE" dirty="0" smtClean="0"/>
              <a:t>Bürgerjury</a:t>
            </a:r>
            <a:endParaRPr lang="de-DE" dirty="0"/>
          </a:p>
          <a:p>
            <a:pPr lvl="2"/>
            <a:r>
              <a:rPr lang="de-DE" dirty="0" smtClean="0"/>
              <a:t>Evtl. 14.07.2017, 12-19 Uhr, in </a:t>
            </a:r>
            <a:r>
              <a:rPr lang="de-DE" dirty="0"/>
              <a:t>den Räumen der </a:t>
            </a:r>
            <a:r>
              <a:rPr lang="de-DE" dirty="0" smtClean="0"/>
              <a:t>Führungsakademie, </a:t>
            </a:r>
            <a:r>
              <a:rPr lang="de-DE" dirty="0"/>
              <a:t>Königstraße 10a, 70173 </a:t>
            </a:r>
            <a:r>
              <a:rPr lang="de-DE" dirty="0" smtClean="0"/>
              <a:t>Stuttgart oder </a:t>
            </a:r>
            <a:r>
              <a:rPr lang="de-DE" dirty="0"/>
              <a:t>im Clay-Haus, Richard-Wagner-Straße 39, 70184 Stuttgart</a:t>
            </a:r>
          </a:p>
          <a:p>
            <a:pPr lvl="2"/>
            <a:r>
              <a:rPr lang="de-DE" dirty="0" smtClean="0"/>
              <a:t>Planungszelle: derzeit 9 Bürger (gerne mehr) + 5 Partner</a:t>
            </a:r>
          </a:p>
          <a:p>
            <a:pPr lvl="2"/>
            <a:r>
              <a:rPr lang="de-DE" dirty="0" smtClean="0"/>
              <a:t>Jeder Partner stellt einen stimmberechtigten Teilnehmer </a:t>
            </a:r>
          </a:p>
          <a:p>
            <a:pPr lvl="1"/>
            <a:r>
              <a:rPr lang="de-DE" dirty="0" smtClean="0"/>
              <a:t>Preisverleihung (Festakt)</a:t>
            </a:r>
          </a:p>
          <a:p>
            <a:pPr lvl="2"/>
            <a:r>
              <a:rPr lang="de-DE" dirty="0" smtClean="0"/>
              <a:t>14.09.2017, 15-20 </a:t>
            </a:r>
            <a:r>
              <a:rPr lang="de-DE" dirty="0"/>
              <a:t>Uhr im Marmorsaal, Neues Schloss, </a:t>
            </a:r>
            <a:r>
              <a:rPr lang="de-DE" dirty="0" smtClean="0"/>
              <a:t>Stuttgart</a:t>
            </a:r>
            <a:endParaRPr lang="de-DE" dirty="0"/>
          </a:p>
          <a:p>
            <a:pPr lvl="2"/>
            <a:r>
              <a:rPr lang="de-DE" dirty="0" smtClean="0"/>
              <a:t>15 Preise, davon 5 erste Preise à 2500 Euro, 5 zweite </a:t>
            </a:r>
            <a:r>
              <a:rPr lang="de-DE" dirty="0"/>
              <a:t>Preise </a:t>
            </a:r>
            <a:r>
              <a:rPr lang="de-DE" dirty="0" smtClean="0"/>
              <a:t>à 1000 </a:t>
            </a:r>
            <a:r>
              <a:rPr lang="de-DE" dirty="0"/>
              <a:t>Euro </a:t>
            </a:r>
            <a:r>
              <a:rPr lang="de-DE" dirty="0" smtClean="0"/>
              <a:t>und 5 dritte </a:t>
            </a:r>
            <a:r>
              <a:rPr lang="de-DE" dirty="0"/>
              <a:t>Preise </a:t>
            </a:r>
            <a:r>
              <a:rPr lang="de-DE" dirty="0" smtClean="0"/>
              <a:t>à 500 Euro</a:t>
            </a:r>
          </a:p>
          <a:p>
            <a:pPr lvl="2"/>
            <a:r>
              <a:rPr lang="de-DE" dirty="0" smtClean="0"/>
              <a:t>Davor ggf. Pressekonferenz im Blauen Saal (14-15 Uhr)</a:t>
            </a:r>
            <a:endParaRPr lang="de-DE" dirty="0"/>
          </a:p>
          <a:p>
            <a:endParaRPr lang="de-DE" dirty="0"/>
          </a:p>
        </p:txBody>
      </p:sp>
      <p:pic>
        <p:nvPicPr>
          <p:cNvPr id="9" name="Picture 2" descr="O:\KleinNina\STAATSANZEIGER\Bilder\STA_Zeitung_halb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0925" y="1900496"/>
            <a:ext cx="2728913" cy="1911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814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Wettbewerb Bürgerbeteiligung 2016/2017</a:t>
            </a:r>
          </a:p>
          <a:p>
            <a:pPr lvl="1"/>
            <a:r>
              <a:rPr lang="de-DE" dirty="0" smtClean="0"/>
              <a:t>Resonanz</a:t>
            </a:r>
          </a:p>
          <a:p>
            <a:pPr lvl="2"/>
            <a:r>
              <a:rPr lang="de-DE" dirty="0" smtClean="0"/>
              <a:t>85 Projekte/8 bislang veröffentlicht (Stand 01.08.2016)</a:t>
            </a:r>
          </a:p>
          <a:p>
            <a:pPr lvl="2">
              <a:buNone/>
            </a:pPr>
            <a:r>
              <a:rPr lang="de-DE" sz="1700" b="1" dirty="0" smtClean="0"/>
              <a:t>Verteilung auf Kategorien</a:t>
            </a:r>
          </a:p>
          <a:p>
            <a:pPr lvl="2"/>
            <a:r>
              <a:rPr lang="de-DE" sz="1500" dirty="0" smtClean="0"/>
              <a:t>Kategorie 1 </a:t>
            </a:r>
            <a:r>
              <a:rPr lang="de-DE" sz="900" dirty="0"/>
              <a:t>(Städte und Gemeinden unter 5.000 Einwohner:  </a:t>
            </a:r>
            <a:r>
              <a:rPr lang="de-DE" dirty="0" smtClean="0"/>
              <a:t>8</a:t>
            </a:r>
            <a:r>
              <a:rPr lang="de-DE" sz="1500" dirty="0" smtClean="0"/>
              <a:t>/1</a:t>
            </a:r>
          </a:p>
          <a:p>
            <a:pPr lvl="2"/>
            <a:r>
              <a:rPr lang="de-DE" sz="1500" dirty="0" smtClean="0"/>
              <a:t>Kategorie 2 </a:t>
            </a:r>
            <a:r>
              <a:rPr lang="de-DE" sz="900" dirty="0"/>
              <a:t>(Städte und Gemeinden von 5.000 bis unter 20.000 Einwohner) </a:t>
            </a:r>
            <a:r>
              <a:rPr lang="de-DE" sz="1500" dirty="0" smtClean="0"/>
              <a:t>: </a:t>
            </a:r>
            <a:r>
              <a:rPr lang="de-DE" dirty="0" smtClean="0"/>
              <a:t>23/1</a:t>
            </a:r>
            <a:endParaRPr lang="de-DE" sz="1500" dirty="0" smtClean="0"/>
          </a:p>
          <a:p>
            <a:pPr lvl="2"/>
            <a:r>
              <a:rPr lang="de-DE" sz="1500" dirty="0" smtClean="0"/>
              <a:t>Kategorie 3 </a:t>
            </a:r>
            <a:r>
              <a:rPr lang="de-DE" sz="900" dirty="0"/>
              <a:t>(Städte und Gemeinden von 20.000 bis unter 75.000 Einwohner) </a:t>
            </a:r>
            <a:r>
              <a:rPr lang="de-DE" sz="1500" dirty="0" smtClean="0"/>
              <a:t>: </a:t>
            </a:r>
            <a:r>
              <a:rPr lang="de-DE" dirty="0" smtClean="0"/>
              <a:t>19/2</a:t>
            </a:r>
            <a:endParaRPr lang="de-DE" sz="1500" dirty="0" smtClean="0"/>
          </a:p>
          <a:p>
            <a:pPr lvl="2"/>
            <a:r>
              <a:rPr lang="de-DE" sz="1500" dirty="0" smtClean="0"/>
              <a:t>Kategorie 4 </a:t>
            </a:r>
            <a:r>
              <a:rPr lang="de-DE" sz="900" dirty="0" smtClean="0"/>
              <a:t>(</a:t>
            </a:r>
            <a:r>
              <a:rPr lang="de-DE" sz="900" dirty="0"/>
              <a:t>Städte und Gemeinden ab 75.000 Einwohner </a:t>
            </a:r>
            <a:r>
              <a:rPr lang="de-DE" sz="900" dirty="0" smtClean="0"/>
              <a:t>) </a:t>
            </a:r>
            <a:r>
              <a:rPr lang="de-DE" sz="1500" dirty="0" smtClean="0"/>
              <a:t>: </a:t>
            </a:r>
            <a:r>
              <a:rPr lang="de-DE" dirty="0" smtClean="0"/>
              <a:t>30/4</a:t>
            </a:r>
            <a:endParaRPr lang="de-DE" sz="1500" dirty="0" smtClean="0"/>
          </a:p>
          <a:p>
            <a:pPr lvl="2"/>
            <a:r>
              <a:rPr lang="de-DE" sz="1500" dirty="0" smtClean="0"/>
              <a:t>Kategorie 5 </a:t>
            </a:r>
            <a:r>
              <a:rPr lang="de-DE" sz="900" dirty="0"/>
              <a:t>(Landkreise) </a:t>
            </a:r>
            <a:r>
              <a:rPr lang="de-DE" sz="1500" dirty="0" smtClean="0"/>
              <a:t>: </a:t>
            </a:r>
            <a:r>
              <a:rPr lang="de-DE" dirty="0" smtClean="0"/>
              <a:t>5/0</a:t>
            </a:r>
            <a:endParaRPr lang="de-DE" sz="1500" dirty="0" smtClean="0"/>
          </a:p>
          <a:p>
            <a:pPr lvl="2"/>
            <a:endParaRPr lang="de-DE" dirty="0" smtClean="0"/>
          </a:p>
          <a:p>
            <a:endParaRPr lang="de-DE" dirty="0"/>
          </a:p>
        </p:txBody>
      </p:sp>
      <p:pic>
        <p:nvPicPr>
          <p:cNvPr id="9" name="Picture 2" descr="O:\KleinNina\STAATSANZEIGER\Bilder\STA_Zeitung_halb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0925" y="1900496"/>
            <a:ext cx="2728913" cy="1911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814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457200" y="1152525"/>
            <a:ext cx="8343900" cy="5486399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Wettbewerbe </a:t>
            </a:r>
            <a:r>
              <a:rPr lang="de-DE" sz="2400" dirty="0" smtClean="0"/>
              <a:t>im Vergleich </a:t>
            </a:r>
            <a:r>
              <a:rPr lang="de-DE" sz="1500" dirty="0" smtClean="0"/>
              <a:t>(Verteilung nach PLZ-Zahlenbereichen)</a:t>
            </a:r>
          </a:p>
          <a:p>
            <a:pPr lvl="2"/>
            <a:r>
              <a:rPr lang="de-DE" dirty="0" smtClean="0"/>
              <a:t>60: </a:t>
            </a:r>
            <a:r>
              <a:rPr lang="de-DE" dirty="0" smtClean="0">
                <a:solidFill>
                  <a:srgbClr val="00B050"/>
                </a:solidFill>
              </a:rPr>
              <a:t>1 </a:t>
            </a:r>
            <a:r>
              <a:rPr lang="de-DE" dirty="0">
                <a:solidFill>
                  <a:srgbClr val="00B050"/>
                </a:solidFill>
              </a:rPr>
              <a:t>beim Wettbewerb 2016/2017 / </a:t>
            </a:r>
            <a:r>
              <a:rPr lang="de-DE" dirty="0" smtClean="0">
                <a:solidFill>
                  <a:srgbClr val="0070C0"/>
                </a:solidFill>
              </a:rPr>
              <a:t>0 </a:t>
            </a:r>
            <a:r>
              <a:rPr lang="de-DE" dirty="0">
                <a:solidFill>
                  <a:srgbClr val="0070C0"/>
                </a:solidFill>
              </a:rPr>
              <a:t>beim Wettbewerb 2014/2015/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0</a:t>
            </a:r>
            <a:r>
              <a:rPr lang="de-DE" dirty="0" smtClean="0">
                <a:solidFill>
                  <a:srgbClr val="FF0000"/>
                </a:solidFill>
              </a:rPr>
              <a:t>  </a:t>
            </a:r>
            <a:r>
              <a:rPr lang="de-DE" dirty="0">
                <a:solidFill>
                  <a:srgbClr val="FF0000"/>
                </a:solidFill>
              </a:rPr>
              <a:t>beim Wettbewerb 2012/2013 </a:t>
            </a:r>
            <a:r>
              <a:rPr lang="de-DE" dirty="0"/>
              <a:t>(Raum </a:t>
            </a:r>
            <a:r>
              <a:rPr lang="de-DE" dirty="0" smtClean="0"/>
              <a:t>Frankfurt)</a:t>
            </a:r>
          </a:p>
          <a:p>
            <a:pPr lvl="2"/>
            <a:r>
              <a:rPr lang="de-DE" dirty="0" smtClean="0"/>
              <a:t>68: </a:t>
            </a:r>
            <a:r>
              <a:rPr lang="de-DE" dirty="0" smtClean="0">
                <a:solidFill>
                  <a:srgbClr val="00B050"/>
                </a:solidFill>
              </a:rPr>
              <a:t>8/</a:t>
            </a:r>
            <a:r>
              <a:rPr lang="de-DE" dirty="0" smtClean="0">
                <a:solidFill>
                  <a:schemeClr val="accent1"/>
                </a:solidFill>
              </a:rPr>
              <a:t>10/</a:t>
            </a:r>
            <a:r>
              <a:rPr lang="de-DE" dirty="0" smtClean="0">
                <a:solidFill>
                  <a:srgbClr val="FF0000"/>
                </a:solidFill>
              </a:rPr>
              <a:t>12 </a:t>
            </a:r>
            <a:r>
              <a:rPr lang="de-DE" dirty="0"/>
              <a:t>(Raum </a:t>
            </a:r>
            <a:r>
              <a:rPr lang="de-DE" dirty="0" smtClean="0"/>
              <a:t>Mannheim)</a:t>
            </a:r>
            <a:endParaRPr lang="de-DE" dirty="0"/>
          </a:p>
          <a:p>
            <a:pPr lvl="2"/>
            <a:r>
              <a:rPr lang="de-DE" dirty="0"/>
              <a:t>69: </a:t>
            </a:r>
            <a:r>
              <a:rPr lang="de-DE" dirty="0" smtClean="0">
                <a:solidFill>
                  <a:srgbClr val="00B050"/>
                </a:solidFill>
              </a:rPr>
              <a:t>0/</a:t>
            </a:r>
            <a:r>
              <a:rPr lang="de-DE" dirty="0" smtClean="0">
                <a:solidFill>
                  <a:srgbClr val="0070C0"/>
                </a:solidFill>
              </a:rPr>
              <a:t>0/</a:t>
            </a:r>
            <a:r>
              <a:rPr lang="de-DE" dirty="0" smtClean="0">
                <a:solidFill>
                  <a:srgbClr val="FF0000"/>
                </a:solidFill>
              </a:rPr>
              <a:t>3</a:t>
            </a:r>
            <a:r>
              <a:rPr lang="de-DE" dirty="0" smtClean="0"/>
              <a:t>     (</a:t>
            </a:r>
            <a:r>
              <a:rPr lang="de-DE" dirty="0"/>
              <a:t>Raum </a:t>
            </a:r>
            <a:r>
              <a:rPr lang="de-DE" dirty="0" smtClean="0"/>
              <a:t>Heidelberg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70: </a:t>
            </a:r>
            <a:r>
              <a:rPr lang="de-DE" dirty="0" smtClean="0">
                <a:solidFill>
                  <a:srgbClr val="00B050"/>
                </a:solidFill>
              </a:rPr>
              <a:t>8/</a:t>
            </a:r>
            <a:r>
              <a:rPr lang="de-DE" dirty="0" smtClean="0">
                <a:solidFill>
                  <a:schemeClr val="accent1"/>
                </a:solidFill>
              </a:rPr>
              <a:t>10/</a:t>
            </a:r>
            <a:r>
              <a:rPr lang="de-DE" dirty="0" smtClean="0">
                <a:solidFill>
                  <a:srgbClr val="FF0000"/>
                </a:solidFill>
              </a:rPr>
              <a:t>12</a:t>
            </a:r>
            <a:r>
              <a:rPr lang="de-DE" dirty="0" smtClean="0"/>
              <a:t> (</a:t>
            </a:r>
            <a:r>
              <a:rPr lang="de-DE" dirty="0"/>
              <a:t>Raum </a:t>
            </a:r>
            <a:r>
              <a:rPr lang="de-DE" dirty="0" smtClean="0"/>
              <a:t>Stuttgart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71: </a:t>
            </a:r>
            <a:r>
              <a:rPr lang="de-DE" dirty="0" smtClean="0">
                <a:solidFill>
                  <a:srgbClr val="00B050"/>
                </a:solidFill>
              </a:rPr>
              <a:t>5/</a:t>
            </a:r>
            <a:r>
              <a:rPr lang="de-DE" dirty="0" smtClean="0">
                <a:solidFill>
                  <a:schemeClr val="accent1"/>
                </a:solidFill>
              </a:rPr>
              <a:t>13/</a:t>
            </a:r>
            <a:r>
              <a:rPr lang="de-DE" dirty="0" smtClean="0">
                <a:solidFill>
                  <a:srgbClr val="FF0000"/>
                </a:solidFill>
              </a:rPr>
              <a:t>13</a:t>
            </a:r>
            <a:r>
              <a:rPr lang="de-DE" dirty="0" smtClean="0"/>
              <a:t> (</a:t>
            </a:r>
            <a:r>
              <a:rPr lang="de-DE" dirty="0"/>
              <a:t>Raum </a:t>
            </a:r>
            <a:r>
              <a:rPr lang="de-DE" dirty="0" smtClean="0"/>
              <a:t>Ludwigsburg</a:t>
            </a:r>
            <a:r>
              <a:rPr lang="de-DE" dirty="0"/>
              <a:t>, Böblingen)</a:t>
            </a:r>
          </a:p>
          <a:p>
            <a:pPr lvl="2"/>
            <a:r>
              <a:rPr lang="de-DE" dirty="0"/>
              <a:t>72: </a:t>
            </a:r>
            <a:r>
              <a:rPr lang="de-DE" dirty="0" smtClean="0">
                <a:solidFill>
                  <a:srgbClr val="00B050"/>
                </a:solidFill>
              </a:rPr>
              <a:t>8/</a:t>
            </a:r>
            <a:r>
              <a:rPr lang="de-DE" dirty="0" smtClean="0">
                <a:solidFill>
                  <a:schemeClr val="accent1"/>
                </a:solidFill>
              </a:rPr>
              <a:t>13/</a:t>
            </a:r>
            <a:r>
              <a:rPr lang="de-DE" dirty="0" smtClean="0">
                <a:solidFill>
                  <a:srgbClr val="FF0000"/>
                </a:solidFill>
              </a:rPr>
              <a:t>14</a:t>
            </a:r>
            <a:r>
              <a:rPr lang="de-DE" dirty="0" smtClean="0"/>
              <a:t> (</a:t>
            </a:r>
            <a:r>
              <a:rPr lang="de-DE" dirty="0"/>
              <a:t>Raum </a:t>
            </a:r>
            <a:r>
              <a:rPr lang="de-DE" dirty="0" smtClean="0"/>
              <a:t>Tübingen</a:t>
            </a:r>
            <a:r>
              <a:rPr lang="de-DE" dirty="0"/>
              <a:t>, Reutlingen)</a:t>
            </a:r>
          </a:p>
          <a:p>
            <a:pPr lvl="2"/>
            <a:r>
              <a:rPr lang="de-DE" dirty="0"/>
              <a:t>73: </a:t>
            </a:r>
            <a:r>
              <a:rPr lang="de-DE" dirty="0" smtClean="0">
                <a:solidFill>
                  <a:srgbClr val="00B050"/>
                </a:solidFill>
              </a:rPr>
              <a:t>13/</a:t>
            </a:r>
            <a:r>
              <a:rPr lang="de-DE" dirty="0" smtClean="0">
                <a:solidFill>
                  <a:srgbClr val="0070C0"/>
                </a:solidFill>
              </a:rPr>
              <a:t>9/</a:t>
            </a:r>
            <a:r>
              <a:rPr lang="de-DE" dirty="0" smtClean="0">
                <a:solidFill>
                  <a:srgbClr val="FF0000"/>
                </a:solidFill>
              </a:rPr>
              <a:t>7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smtClean="0"/>
              <a:t>  (</a:t>
            </a:r>
            <a:r>
              <a:rPr lang="de-DE" dirty="0"/>
              <a:t>Raum </a:t>
            </a:r>
            <a:r>
              <a:rPr lang="de-DE" dirty="0" smtClean="0"/>
              <a:t>Esslingen, Aalen)</a:t>
            </a:r>
            <a:endParaRPr lang="de-DE" dirty="0"/>
          </a:p>
          <a:p>
            <a:pPr lvl="2"/>
            <a:r>
              <a:rPr lang="de-DE" dirty="0"/>
              <a:t>74: </a:t>
            </a:r>
            <a:r>
              <a:rPr lang="de-DE" dirty="0" smtClean="0">
                <a:solidFill>
                  <a:srgbClr val="00B050"/>
                </a:solidFill>
              </a:rPr>
              <a:t>4/</a:t>
            </a:r>
            <a:r>
              <a:rPr lang="de-DE" dirty="0" smtClean="0">
                <a:solidFill>
                  <a:srgbClr val="0070C0"/>
                </a:solidFill>
              </a:rPr>
              <a:t>4/</a:t>
            </a:r>
            <a:r>
              <a:rPr lang="de-DE" dirty="0" smtClean="0">
                <a:solidFill>
                  <a:srgbClr val="FF0000"/>
                </a:solidFill>
              </a:rPr>
              <a:t>10</a:t>
            </a:r>
            <a:r>
              <a:rPr lang="de-DE" dirty="0" smtClean="0"/>
              <a:t>   (</a:t>
            </a:r>
            <a:r>
              <a:rPr lang="de-DE" dirty="0"/>
              <a:t>Raum </a:t>
            </a:r>
            <a:r>
              <a:rPr lang="de-DE" dirty="0" smtClean="0"/>
              <a:t>Heilbronn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75: </a:t>
            </a:r>
            <a:r>
              <a:rPr lang="de-DE" dirty="0" smtClean="0">
                <a:solidFill>
                  <a:srgbClr val="00B050"/>
                </a:solidFill>
              </a:rPr>
              <a:t>5/</a:t>
            </a:r>
            <a:r>
              <a:rPr lang="de-DE" dirty="0" smtClean="0">
                <a:solidFill>
                  <a:srgbClr val="0070C0"/>
                </a:solidFill>
              </a:rPr>
              <a:t>2/</a:t>
            </a:r>
            <a:r>
              <a:rPr lang="de-DE" dirty="0" smtClean="0">
                <a:solidFill>
                  <a:srgbClr val="FF0000"/>
                </a:solidFill>
              </a:rPr>
              <a:t>6</a:t>
            </a:r>
            <a:r>
              <a:rPr lang="de-DE" dirty="0" smtClean="0"/>
              <a:t>     (</a:t>
            </a:r>
            <a:r>
              <a:rPr lang="de-DE" dirty="0"/>
              <a:t>Raum </a:t>
            </a:r>
            <a:r>
              <a:rPr lang="de-DE" dirty="0" smtClean="0"/>
              <a:t>Pforzheim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76: </a:t>
            </a:r>
            <a:r>
              <a:rPr lang="de-DE" dirty="0" smtClean="0">
                <a:solidFill>
                  <a:srgbClr val="00B050"/>
                </a:solidFill>
              </a:rPr>
              <a:t>10/</a:t>
            </a:r>
            <a:r>
              <a:rPr lang="de-DE" dirty="0" smtClean="0">
                <a:solidFill>
                  <a:srgbClr val="0070C0"/>
                </a:solidFill>
              </a:rPr>
              <a:t>3/</a:t>
            </a:r>
            <a:r>
              <a:rPr lang="de-DE" dirty="0" smtClean="0">
                <a:solidFill>
                  <a:srgbClr val="FF0000"/>
                </a:solidFill>
              </a:rPr>
              <a:t>8</a:t>
            </a:r>
            <a:r>
              <a:rPr lang="de-DE" dirty="0" smtClean="0"/>
              <a:t>   (</a:t>
            </a:r>
            <a:r>
              <a:rPr lang="de-DE" dirty="0"/>
              <a:t>Raum </a:t>
            </a:r>
            <a:r>
              <a:rPr lang="de-DE" dirty="0" smtClean="0"/>
              <a:t>Karlsruhe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77: </a:t>
            </a:r>
            <a:r>
              <a:rPr lang="de-DE" dirty="0" smtClean="0">
                <a:solidFill>
                  <a:srgbClr val="00B050"/>
                </a:solidFill>
              </a:rPr>
              <a:t>3/</a:t>
            </a:r>
            <a:r>
              <a:rPr lang="de-DE" dirty="0" smtClean="0">
                <a:solidFill>
                  <a:srgbClr val="0070C0"/>
                </a:solidFill>
              </a:rPr>
              <a:t>3/</a:t>
            </a:r>
            <a:r>
              <a:rPr lang="de-DE" dirty="0" smtClean="0">
                <a:solidFill>
                  <a:srgbClr val="FF0000"/>
                </a:solidFill>
              </a:rPr>
              <a:t>6</a:t>
            </a:r>
            <a:r>
              <a:rPr lang="de-DE" dirty="0" smtClean="0"/>
              <a:t>     (</a:t>
            </a:r>
            <a:r>
              <a:rPr lang="de-DE" dirty="0"/>
              <a:t>Raum </a:t>
            </a:r>
            <a:r>
              <a:rPr lang="de-DE" dirty="0" smtClean="0"/>
              <a:t>Offenburg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78: </a:t>
            </a:r>
            <a:r>
              <a:rPr lang="de-DE" dirty="0" smtClean="0">
                <a:solidFill>
                  <a:srgbClr val="00B050"/>
                </a:solidFill>
              </a:rPr>
              <a:t>5/</a:t>
            </a:r>
            <a:r>
              <a:rPr lang="de-DE" dirty="0" smtClean="0">
                <a:solidFill>
                  <a:srgbClr val="0070C0"/>
                </a:solidFill>
              </a:rPr>
              <a:t>6/</a:t>
            </a:r>
            <a:r>
              <a:rPr lang="de-DE" dirty="0" smtClean="0">
                <a:solidFill>
                  <a:srgbClr val="FF0000"/>
                </a:solidFill>
              </a:rPr>
              <a:t>8</a:t>
            </a:r>
            <a:r>
              <a:rPr lang="de-DE" dirty="0" smtClean="0"/>
              <a:t>     (</a:t>
            </a:r>
            <a:r>
              <a:rPr lang="de-DE" dirty="0"/>
              <a:t>Raum </a:t>
            </a:r>
            <a:r>
              <a:rPr lang="de-DE" dirty="0" smtClean="0"/>
              <a:t>Konstanz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79: </a:t>
            </a:r>
            <a:r>
              <a:rPr lang="de-DE" dirty="0" smtClean="0">
                <a:solidFill>
                  <a:srgbClr val="00B050"/>
                </a:solidFill>
              </a:rPr>
              <a:t>14/</a:t>
            </a:r>
            <a:r>
              <a:rPr lang="de-DE" dirty="0" smtClean="0">
                <a:solidFill>
                  <a:srgbClr val="0070C0"/>
                </a:solidFill>
              </a:rPr>
              <a:t>6/</a:t>
            </a:r>
            <a:r>
              <a:rPr lang="de-DE" dirty="0" smtClean="0">
                <a:solidFill>
                  <a:srgbClr val="FF0000"/>
                </a:solidFill>
              </a:rPr>
              <a:t>16</a:t>
            </a:r>
            <a:r>
              <a:rPr lang="de-DE" dirty="0" smtClean="0"/>
              <a:t> (</a:t>
            </a:r>
            <a:r>
              <a:rPr lang="de-DE" dirty="0"/>
              <a:t>Raum </a:t>
            </a:r>
            <a:r>
              <a:rPr lang="de-DE" dirty="0" smtClean="0"/>
              <a:t>Freiburg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88: </a:t>
            </a:r>
            <a:r>
              <a:rPr lang="de-DE" dirty="0" smtClean="0">
                <a:solidFill>
                  <a:srgbClr val="00B050"/>
                </a:solidFill>
              </a:rPr>
              <a:t>4/</a:t>
            </a:r>
            <a:r>
              <a:rPr lang="de-DE" dirty="0" smtClean="0">
                <a:solidFill>
                  <a:schemeClr val="accent1"/>
                </a:solidFill>
              </a:rPr>
              <a:t>16/</a:t>
            </a:r>
            <a:r>
              <a:rPr lang="de-DE" dirty="0" smtClean="0">
                <a:solidFill>
                  <a:srgbClr val="FF0000"/>
                </a:solidFill>
              </a:rPr>
              <a:t>10</a:t>
            </a:r>
            <a:r>
              <a:rPr lang="de-DE" dirty="0" smtClean="0"/>
              <a:t> (</a:t>
            </a:r>
            <a:r>
              <a:rPr lang="de-DE" dirty="0"/>
              <a:t>Raum </a:t>
            </a:r>
            <a:r>
              <a:rPr lang="de-DE" dirty="0" smtClean="0"/>
              <a:t>Friedrichshafen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89: </a:t>
            </a:r>
            <a:r>
              <a:rPr lang="de-DE" dirty="0" smtClean="0">
                <a:solidFill>
                  <a:srgbClr val="00B050"/>
                </a:solidFill>
              </a:rPr>
              <a:t>2/</a:t>
            </a:r>
            <a:r>
              <a:rPr lang="de-DE" dirty="0" smtClean="0">
                <a:solidFill>
                  <a:srgbClr val="0070C0"/>
                </a:solidFill>
              </a:rPr>
              <a:t>3/</a:t>
            </a:r>
            <a:r>
              <a:rPr lang="de-DE" dirty="0" smtClean="0">
                <a:solidFill>
                  <a:srgbClr val="FF0000"/>
                </a:solidFill>
              </a:rPr>
              <a:t>6</a:t>
            </a:r>
            <a:r>
              <a:rPr lang="de-DE" dirty="0" smtClean="0"/>
              <a:t>     (</a:t>
            </a:r>
            <a:r>
              <a:rPr lang="de-DE" dirty="0"/>
              <a:t>Raum </a:t>
            </a:r>
            <a:r>
              <a:rPr lang="de-DE" dirty="0" smtClean="0"/>
              <a:t>Ulm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97: </a:t>
            </a:r>
            <a:r>
              <a:rPr lang="de-DE" dirty="0">
                <a:solidFill>
                  <a:srgbClr val="00B050"/>
                </a:solidFill>
              </a:rPr>
              <a:t>0/</a:t>
            </a:r>
            <a:r>
              <a:rPr lang="de-DE" dirty="0" smtClean="0">
                <a:solidFill>
                  <a:srgbClr val="0070C0"/>
                </a:solidFill>
              </a:rPr>
              <a:t>0/</a:t>
            </a:r>
            <a:r>
              <a:rPr lang="de-DE" dirty="0" smtClean="0">
                <a:solidFill>
                  <a:srgbClr val="FF0000"/>
                </a:solidFill>
              </a:rPr>
              <a:t>2</a:t>
            </a:r>
            <a:r>
              <a:rPr lang="de-DE" dirty="0" smtClean="0"/>
              <a:t>     (</a:t>
            </a:r>
            <a:r>
              <a:rPr lang="de-DE" dirty="0"/>
              <a:t>Raum </a:t>
            </a:r>
            <a:r>
              <a:rPr lang="de-DE" dirty="0" err="1" smtClean="0"/>
              <a:t>Tauberbischofsheim</a:t>
            </a:r>
            <a:r>
              <a:rPr lang="de-DE" dirty="0"/>
              <a:t>)</a:t>
            </a:r>
          </a:p>
          <a:p>
            <a:pPr lvl="2"/>
            <a:endParaRPr lang="de-DE" sz="1500" dirty="0" smtClean="0"/>
          </a:p>
          <a:p>
            <a:pPr lvl="2"/>
            <a:endParaRPr lang="de-DE" dirty="0" smtClean="0"/>
          </a:p>
          <a:p>
            <a:endParaRPr lang="de-DE" dirty="0"/>
          </a:p>
        </p:txBody>
      </p:sp>
      <p:pic>
        <p:nvPicPr>
          <p:cNvPr id="4" name="Grafik 3" descr="pl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5326" y="2038350"/>
            <a:ext cx="3857624" cy="4286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14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57200" y="2865414"/>
            <a:ext cx="6523004" cy="400110"/>
          </a:xfrm>
        </p:spPr>
        <p:txBody>
          <a:bodyPr/>
          <a:lstStyle/>
          <a:p>
            <a:r>
              <a:rPr lang="de-DE" dirty="0" smtClean="0"/>
              <a:t>Wettbewerb Bürgerbeteiligung 2016/2017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457200" y="3463656"/>
            <a:ext cx="4302268" cy="318549"/>
          </a:xfrm>
        </p:spPr>
        <p:txBody>
          <a:bodyPr/>
          <a:lstStyle/>
          <a:p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57200" y="3788469"/>
            <a:ext cx="3824765" cy="200055"/>
          </a:xfrm>
        </p:spPr>
        <p:txBody>
          <a:bodyPr/>
          <a:lstStyle/>
          <a:p>
            <a:r>
              <a:rPr lang="de-DE" dirty="0" smtClean="0"/>
              <a:t>Breda </a:t>
            </a:r>
            <a:r>
              <a:rPr lang="de-DE" dirty="0" err="1" smtClean="0"/>
              <a:t>Nußbaum</a:t>
            </a:r>
            <a:r>
              <a:rPr lang="de-DE" dirty="0" smtClean="0"/>
              <a:t>, Joachim Ciresa, Michael Schwarz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6717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rchführun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V" ma:contentTypeID="0x0101009C195298E614A149B0CD3BB3005A8B7700AE7F160820E20C45A65A30C4CCEA69AA" ma:contentTypeVersion="1" ma:contentTypeDescription="" ma:contentTypeScope="" ma:versionID="4287181db827c5fff6afa88e6d25c890">
  <xsd:schema xmlns:xsd="http://www.w3.org/2001/XMLSchema" xmlns:p="http://schemas.microsoft.com/office/2006/metadata/properties" targetNamespace="http://schemas.microsoft.com/office/2006/metadata/properties" ma:root="true" ma:fieldsID="e635cab4590e9b3ff167c64c09be6f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0D9364E-6132-406F-AFC1-0041CEC77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3A5D8A5-17D0-4A0B-872E-FD592655B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5E1631-A45C-4F81-B3A3-68C2F9655B5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Durchführung</Template>
  <TotalTime>0</TotalTime>
  <Words>257</Words>
  <Application>Microsoft Office PowerPoint</Application>
  <PresentationFormat>Bildschirmpräsentation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Durchführung</vt:lpstr>
      <vt:lpstr>Wettbewerb Bürgerbeteiligung 2016/2017</vt:lpstr>
      <vt:lpstr>Folie 2</vt:lpstr>
      <vt:lpstr>Folie 3</vt:lpstr>
      <vt:lpstr>Folie 4</vt:lpstr>
      <vt:lpstr>Folie 5</vt:lpstr>
      <vt:lpstr>Wettbewerb Bürgerbeteiligung 2016/2017</vt:lpstr>
    </vt:vector>
  </TitlesOfParts>
  <Company>Staatsanzeiger Verlag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Wettbewerb Bürgerbeteiligung</dc:title>
  <dc:creator>ciresa</dc:creator>
  <cp:lastModifiedBy>schwarz</cp:lastModifiedBy>
  <cp:revision>80</cp:revision>
  <dcterms:created xsi:type="dcterms:W3CDTF">2012-01-20T06:50:36Z</dcterms:created>
  <dcterms:modified xsi:type="dcterms:W3CDTF">2016-08-01T13:17:12Z</dcterms:modified>
  <cp:contentType>STV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0x0101009C195298E614A149B0CD3BB3005A8B7700AE7F160820E20C45A65A30C4CCEA69AA</vt:lpwstr>
  </property>
</Properties>
</file>